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8" r:id="rId1"/>
  </p:sldMasterIdLst>
  <p:notesMasterIdLst>
    <p:notesMasterId r:id="rId14"/>
  </p:notesMasterIdLst>
  <p:handoutMasterIdLst>
    <p:handoutMasterId r:id="rId15"/>
  </p:handoutMasterIdLst>
  <p:sldIdLst>
    <p:sldId id="258" r:id="rId2"/>
    <p:sldId id="257" r:id="rId3"/>
    <p:sldId id="264" r:id="rId4"/>
    <p:sldId id="265" r:id="rId5"/>
    <p:sldId id="259" r:id="rId6"/>
    <p:sldId id="266" r:id="rId7"/>
    <p:sldId id="267" r:id="rId8"/>
    <p:sldId id="262" r:id="rId9"/>
    <p:sldId id="268" r:id="rId10"/>
    <p:sldId id="269" r:id="rId11"/>
    <p:sldId id="271" r:id="rId12"/>
    <p:sldId id="263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87"/>
    <p:restoredTop sz="94714"/>
  </p:normalViewPr>
  <p:slideViewPr>
    <p:cSldViewPr snapToGrid="0" snapToObjects="1">
      <p:cViewPr varScale="1">
        <p:scale>
          <a:sx n="90" d="100"/>
          <a:sy n="90" d="100"/>
        </p:scale>
        <p:origin x="192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134" d="100"/>
          <a:sy n="134" d="100"/>
        </p:scale>
        <p:origin x="46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2400" b="1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Titre du graphique</a:t>
            </a:r>
            <a:endParaRPr lang="fr-FR" sz="2400" b="1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4.4946803813291698E-2"/>
                  <c:y val="-4.6228761030012999E-2"/>
                </c:manualLayout>
              </c:layout>
              <c:tx>
                <c:rich>
                  <a:bodyPr/>
                  <a:lstStyle/>
                  <a:p>
                    <a:fld id="{E291D645-ACBE-DB4D-8DE6-7AC6B004C2A1}" type="VALUE">
                      <a:rPr lang="en-US" b="1">
                        <a:latin typeface="Calibri" charset="0"/>
                        <a:ea typeface="Calibri" charset="0"/>
                        <a:cs typeface="Calibri" charset="0"/>
                      </a:rPr>
                      <a:pPr/>
                      <a:t>[VALEUR]</a:t>
                    </a:fld>
                    <a:r>
                      <a:rPr lang="en-US" b="1" baseline="0" dirty="0">
                        <a:latin typeface="Calibri" charset="0"/>
                        <a:ea typeface="Calibri" charset="0"/>
                        <a:cs typeface="Calibri" charset="0"/>
                      </a:rPr>
                      <a:t>; </a:t>
                    </a:r>
                    <a:fld id="{472F5E34-48D4-4440-8ABA-0B1C84F3DFA7}" type="PERCENTAGE">
                      <a:rPr lang="en-US" b="1" baseline="0">
                        <a:latin typeface="Calibri" charset="0"/>
                        <a:ea typeface="Calibri" charset="0"/>
                        <a:cs typeface="Calibri" charset="0"/>
                      </a:rPr>
                      <a:pPr/>
                      <a:t>[POURCENTAGE]</a:t>
                    </a:fld>
                    <a:endParaRPr lang="en-US" b="1" baseline="0" dirty="0">
                      <a:latin typeface="Calibri" charset="0"/>
                      <a:ea typeface="Calibri" charset="0"/>
                      <a:cs typeface="Calibri" charset="0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115206788794482"/>
                  <c:y val="-5.7396720526718202E-2"/>
                </c:manualLayout>
              </c:layout>
              <c:tx>
                <c:rich>
                  <a:bodyPr/>
                  <a:lstStyle/>
                  <a:p>
                    <a:fld id="{DEAB09C6-790E-8E49-AAE8-8598CCFCF2C0}" type="VALUE">
                      <a:rPr lang="en-US" b="1">
                        <a:latin typeface="Calibri" charset="0"/>
                        <a:ea typeface="Calibri" charset="0"/>
                        <a:cs typeface="Calibri" charset="0"/>
                      </a:rPr>
                      <a:pPr/>
                      <a:t>[VALEUR]</a:t>
                    </a:fld>
                    <a:r>
                      <a:rPr lang="en-US" b="1" baseline="0" dirty="0">
                        <a:latin typeface="Calibri" charset="0"/>
                        <a:ea typeface="Calibri" charset="0"/>
                        <a:cs typeface="Calibri" charset="0"/>
                      </a:rPr>
                      <a:t>; </a:t>
                    </a:r>
                    <a:fld id="{7AE0EAFF-DC28-754B-9A84-CB791C357611}" type="PERCENTAGE">
                      <a:rPr lang="en-US" b="1" baseline="0">
                        <a:latin typeface="Calibri" charset="0"/>
                        <a:ea typeface="Calibri" charset="0"/>
                        <a:cs typeface="Calibri" charset="0"/>
                      </a:rPr>
                      <a:pPr/>
                      <a:t>[POURCENTAGE]</a:t>
                    </a:fld>
                    <a:endParaRPr lang="en-US" b="1" baseline="0" dirty="0">
                      <a:latin typeface="Calibri" charset="0"/>
                      <a:ea typeface="Calibri" charset="0"/>
                      <a:cs typeface="Calibri" charset="0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4.8814330112957702E-2"/>
                  <c:y val="3.1726103960527198E-2"/>
                </c:manualLayout>
              </c:layout>
              <c:tx>
                <c:rich>
                  <a:bodyPr/>
                  <a:lstStyle/>
                  <a:p>
                    <a:fld id="{D552EBFC-135A-8D48-865F-D761586DC270}" type="VALUE">
                      <a:rPr lang="en-US" b="1">
                        <a:latin typeface="Calibri" charset="0"/>
                        <a:ea typeface="Calibri" charset="0"/>
                        <a:cs typeface="Calibri" charset="0"/>
                      </a:rPr>
                      <a:pPr/>
                      <a:t>[VALEUR]</a:t>
                    </a:fld>
                    <a:r>
                      <a:rPr lang="en-US" baseline="0" dirty="0">
                        <a:latin typeface="Calibri" charset="0"/>
                        <a:ea typeface="Calibri" charset="0"/>
                        <a:cs typeface="Calibri" charset="0"/>
                      </a:rPr>
                      <a:t>; </a:t>
                    </a:r>
                    <a:fld id="{AD63411B-1D45-354E-8988-E5923E425FC0}" type="PERCENTAGE">
                      <a:rPr lang="en-US" b="1" baseline="0">
                        <a:latin typeface="Calibri" charset="0"/>
                        <a:ea typeface="Calibri" charset="0"/>
                        <a:cs typeface="Calibri" charset="0"/>
                      </a:rPr>
                      <a:pPr/>
                      <a:t>[POURCENTAGE]</a:t>
                    </a:fld>
                    <a:endParaRPr lang="en-US" baseline="0" dirty="0">
                      <a:latin typeface="Calibri" charset="0"/>
                      <a:ea typeface="Calibri" charset="0"/>
                      <a:cs typeface="Calibri" charset="0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0.10590270904983801"/>
                  <c:y val="-3.9671047763301998E-4"/>
                </c:manualLayout>
              </c:layout>
              <c:tx>
                <c:rich>
                  <a:bodyPr/>
                  <a:lstStyle/>
                  <a:p>
                    <a:fld id="{DE404276-EB7F-1F4E-8BB2-ACC2A80470D8}" type="VALUE">
                      <a:rPr lang="en-US" b="1">
                        <a:latin typeface="Calibri" charset="0"/>
                        <a:ea typeface="Calibri" charset="0"/>
                        <a:cs typeface="Calibri" charset="0"/>
                      </a:rPr>
                      <a:pPr/>
                      <a:t>[VALEUR]</a:t>
                    </a:fld>
                    <a:r>
                      <a:rPr lang="en-US" b="1" baseline="0" dirty="0">
                        <a:latin typeface="Calibri" charset="0"/>
                        <a:ea typeface="Calibri" charset="0"/>
                        <a:cs typeface="Calibri" charset="0"/>
                      </a:rPr>
                      <a:t>; </a:t>
                    </a:r>
                    <a:fld id="{BF08C976-4737-654C-8658-6F2A8A8F467B}" type="PERCENTAGE">
                      <a:rPr lang="en-US" b="1" baseline="0">
                        <a:latin typeface="Calibri" charset="0"/>
                        <a:ea typeface="Calibri" charset="0"/>
                        <a:cs typeface="Calibri" charset="0"/>
                      </a:rPr>
                      <a:pPr/>
                      <a:t>[POURCENTAGE]</a:t>
                    </a:fld>
                    <a:endParaRPr lang="en-US" b="1" baseline="0" dirty="0">
                      <a:latin typeface="Calibri" charset="0"/>
                      <a:ea typeface="Calibri" charset="0"/>
                      <a:cs typeface="Calibri" charset="0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Feuil1!$A$2:$A$5</c:f>
              <c:strCache>
                <c:ptCount val="4"/>
                <c:pt idx="0">
                  <c:v>Catégorie 1</c:v>
                </c:pt>
                <c:pt idx="1">
                  <c:v>Catégorie 2</c:v>
                </c:pt>
                <c:pt idx="2">
                  <c:v>Catégorie 3</c:v>
                </c:pt>
                <c:pt idx="3">
                  <c:v>Catégorie 3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2.5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Feuil1!$A$2:$A$5</c:f>
              <c:strCache>
                <c:ptCount val="4"/>
                <c:pt idx="0">
                  <c:v>Catégorie 1</c:v>
                </c:pt>
                <c:pt idx="1">
                  <c:v>Catégorie 2</c:v>
                </c:pt>
                <c:pt idx="2">
                  <c:v>Catégorie 3</c:v>
                </c:pt>
                <c:pt idx="3">
                  <c:v>Catégorie 3</c:v>
                </c:pt>
              </c:strCache>
            </c:strRef>
          </c:cat>
          <c:val>
            <c:numRef>
              <c:f>Feuil1!$C$2:$C$5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Feuil1!$A$2:$A$5</c:f>
              <c:strCache>
                <c:ptCount val="4"/>
                <c:pt idx="0">
                  <c:v>Catégorie 1</c:v>
                </c:pt>
                <c:pt idx="1">
                  <c:v>Catégorie 2</c:v>
                </c:pt>
                <c:pt idx="2">
                  <c:v>Catégorie 3</c:v>
                </c:pt>
                <c:pt idx="3">
                  <c:v>Catégorie 3</c:v>
                </c:pt>
              </c:strCache>
            </c:strRef>
          </c:cat>
          <c:val>
            <c:numRef>
              <c:f>Feuil1!$D$2:$D$5</c:f>
              <c:numCache>
                <c:formatCode>General</c:formatCode>
                <c:ptCount val="4"/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+mn-ea"/>
                <a:cs typeface="+mn-cs"/>
              </a:defRPr>
            </a:pPr>
            <a:endParaRPr lang="fr-FR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60EC23-1EE6-6649-9C6E-3EBFF988AB0C}" type="datetimeFigureOut">
              <a:rPr lang="fr-FR" smtClean="0"/>
              <a:t>31/10/2018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92D46-7B54-4B48-B8C6-C0910C5B6F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51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32B39-3410-47D1-82E8-D3C620E74EEA}" type="datetimeFigureOut">
              <a:rPr lang="fr-BE" smtClean="0"/>
              <a:t>31-10-18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DA35E-493E-4831-B85C-3D684F10E73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14799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8833" y="3165421"/>
            <a:ext cx="9144001" cy="471386"/>
          </a:xfrm>
        </p:spPr>
        <p:txBody>
          <a:bodyPr anchor="b">
            <a:normAutofit/>
          </a:bodyPr>
          <a:lstStyle>
            <a:lvl1pPr algn="ctr">
              <a:defRPr sz="2800" b="1" i="0"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fr-FR" dirty="0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50094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latin typeface="Calibri" charset="0"/>
                <a:ea typeface="Calibri" charset="0"/>
                <a:cs typeface="Calibri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Cliquez pour modifier le style des sous-titres du masque</a:t>
            </a:r>
            <a:endParaRPr lang="en-US" dirty="0"/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5318620" y="3878485"/>
            <a:ext cx="1442907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027" y="737521"/>
            <a:ext cx="4473954" cy="12311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166" y="-146807"/>
            <a:ext cx="9388834" cy="7151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6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111" y="-57598"/>
            <a:ext cx="8125018" cy="697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830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5619" y="-67217"/>
            <a:ext cx="6690696" cy="6992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562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1801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26547"/>
          </a:xfrm>
          <a:prstGeom prst="rect">
            <a:avLst/>
          </a:prstGeom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5094" y="-211774"/>
            <a:ext cx="2469503" cy="2469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057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26547"/>
          </a:xfrm>
          <a:prstGeom prst="rect">
            <a:avLst/>
          </a:prstGeom>
          <a:solidFill>
            <a:schemeClr val="accent2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 userDrawn="1"/>
        </p:nvSpPr>
        <p:spPr>
          <a:xfrm flipH="1">
            <a:off x="11151046" y="0"/>
            <a:ext cx="564290" cy="23416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</a:t>
            </a:r>
            <a:endParaRPr lang="fr-FR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26547"/>
          </a:xfrm>
          <a:prstGeom prst="rect">
            <a:avLst/>
          </a:prstGeom>
          <a:solidFill>
            <a:schemeClr val="accent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0785" y="-47708"/>
            <a:ext cx="2317389" cy="1765190"/>
          </a:xfrm>
          <a:prstGeom prst="rect">
            <a:avLst/>
          </a:prstGeom>
        </p:spPr>
      </p:pic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2192000" cy="626547"/>
          </a:xfrm>
          <a:prstGeom prst="rect">
            <a:avLst/>
          </a:prstGeom>
          <a:solidFill>
            <a:schemeClr val="accent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817588" y="150267"/>
            <a:ext cx="2119972" cy="1819439"/>
          </a:xfrm>
          <a:prstGeom prst="rect">
            <a:avLst/>
          </a:prstGeom>
        </p:spPr>
      </p:pic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26547"/>
          </a:xfrm>
          <a:prstGeom prst="rect">
            <a:avLst/>
          </a:prstGeom>
          <a:solidFill>
            <a:schemeClr val="accent5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9195" y="-7951"/>
            <a:ext cx="2193765" cy="2292700"/>
          </a:xfrm>
          <a:prstGeom prst="rect">
            <a:avLst/>
          </a:prstGeom>
        </p:spPr>
      </p:pic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986" y="-751514"/>
            <a:ext cx="8361028" cy="8361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025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7373923" y="0"/>
            <a:ext cx="1652631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410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1CF03-1420-2F47-9C66-910134F226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568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00" r:id="rId8"/>
    <p:sldLayoutId id="2147483701" r:id="rId9"/>
    <p:sldLayoutId id="2147483702" r:id="rId10"/>
    <p:sldLayoutId id="2147483703" r:id="rId11"/>
    <p:sldLayoutId id="2147483704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sz="4900" dirty="0" smtClean="0"/>
              <a:t>Titre de la présentation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sed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do </a:t>
            </a:r>
            <a:r>
              <a:rPr lang="fr-F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eiusmod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incididunt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ut </a:t>
            </a:r>
            <a:r>
              <a:rPr lang="fr-F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labore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et </a:t>
            </a:r>
            <a:r>
              <a:rPr lang="fr-F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dolore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magna </a:t>
            </a:r>
            <a:r>
              <a:rPr lang="fr-F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Ut </a:t>
            </a:r>
            <a:r>
              <a:rPr lang="fr-F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enim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ad </a:t>
            </a:r>
            <a:r>
              <a:rPr lang="fr-F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minim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veniam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quis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nostrud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exercitation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ullamco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laboris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nisi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ut </a:t>
            </a:r>
            <a:r>
              <a:rPr lang="fr-F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aliquip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ex </a:t>
            </a:r>
            <a:r>
              <a:rPr lang="fr-F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ea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consequat</a:t>
            </a: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736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257384" y="1282896"/>
            <a:ext cx="6179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Calibri" charset="0"/>
                <a:ea typeface="Calibri" charset="0"/>
                <a:cs typeface="Calibri" charset="0"/>
              </a:rPr>
              <a:t>Exemples de titres ou de sous titre  </a:t>
            </a:r>
            <a:endParaRPr lang="fr-FR" sz="2400" b="1" dirty="0"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1360896" y="1997739"/>
            <a:ext cx="1442907" cy="0"/>
          </a:xfrm>
          <a:prstGeom prst="line">
            <a:avLst/>
          </a:prstGeom>
          <a:ln w="317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/>
          <p:cNvSpPr txBox="1"/>
          <p:nvPr/>
        </p:nvSpPr>
        <p:spPr>
          <a:xfrm>
            <a:off x="1257384" y="2298357"/>
            <a:ext cx="10228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sed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do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eiusmod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incididunt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ut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labore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et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magna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Ut </a:t>
            </a:r>
            <a:r>
              <a:rPr lang="fr-FR" sz="1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enim</a:t>
            </a:r>
            <a:r>
              <a:rPr lang="fr-FR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ad </a:t>
            </a:r>
            <a:r>
              <a:rPr lang="fr-FR" sz="1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minim</a:t>
            </a:r>
            <a:r>
              <a:rPr lang="fr-FR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veniam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quis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nostrud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exercitation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ullamco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laboris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nisi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ut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aliquip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ex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ea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consequat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Duis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aute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irure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in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reprehenderit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in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voluptate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velit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esse </a:t>
            </a:r>
            <a:endParaRPr lang="fr-FR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cillum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eu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fugiat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nulla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pariatur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Excepteur</a:t>
            </a:r>
            <a:r>
              <a:rPr lang="fr-FR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sint</a:t>
            </a:r>
            <a:r>
              <a:rPr lang="fr-FR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occaecat</a:t>
            </a:r>
            <a:r>
              <a:rPr lang="fr-FR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cupdatat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non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proident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sunt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</a:t>
            </a:r>
          </a:p>
          <a:p>
            <a:endParaRPr lang="fr-FR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Clr>
                <a:schemeClr val="accent2"/>
              </a:buClr>
              <a:buFont typeface="Arial" charset="0"/>
              <a:buChar char="•"/>
            </a:pP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Exemple de puce 1</a:t>
            </a:r>
          </a:p>
          <a:p>
            <a:pPr marL="742950" lvl="1" indent="-285750">
              <a:lnSpc>
                <a:spcPct val="150000"/>
              </a:lnSpc>
              <a:buClr>
                <a:schemeClr val="accent2"/>
              </a:buClr>
              <a:buFont typeface="Arial" charset="0"/>
              <a:buChar char="•"/>
            </a:pP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Exemple de puce 2</a:t>
            </a:r>
            <a:endParaRPr lang="fr-FR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742950" lvl="1" indent="-285750">
              <a:lnSpc>
                <a:spcPct val="150000"/>
              </a:lnSpc>
              <a:buClr>
                <a:schemeClr val="accent2"/>
              </a:buClr>
              <a:buFont typeface="Arial" charset="0"/>
              <a:buChar char="•"/>
            </a:pP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Exemple de puce 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742950" lvl="1" indent="-285750">
              <a:lnSpc>
                <a:spcPct val="150000"/>
              </a:lnSpc>
              <a:buClr>
                <a:schemeClr val="accent2"/>
              </a:buClr>
              <a:buFont typeface="Arial" charset="0"/>
              <a:buChar char="•"/>
            </a:pP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Exemple de puce 2</a:t>
            </a:r>
          </a:p>
          <a:p>
            <a:pPr marL="285750" indent="-285750">
              <a:lnSpc>
                <a:spcPct val="150000"/>
              </a:lnSpc>
              <a:buClr>
                <a:schemeClr val="accent2"/>
              </a:buClr>
              <a:buFont typeface="Arial" charset="0"/>
              <a:buChar char="•"/>
            </a:pP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Exemple de puce 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</a:p>
          <a:p>
            <a:pPr marL="742950" lvl="1" indent="-285750">
              <a:lnSpc>
                <a:spcPct val="150000"/>
              </a:lnSpc>
              <a:buClr>
                <a:schemeClr val="accent2"/>
              </a:buClr>
              <a:buFont typeface="Arial" charset="0"/>
              <a:buChar char="•"/>
            </a:pP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Exemple 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 puce 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>
              <a:buClr>
                <a:schemeClr val="accent2"/>
              </a:buClr>
              <a:buFont typeface="Arial" charset="0"/>
              <a:buChar char="•"/>
            </a:pPr>
            <a:endParaRPr lang="fr-FR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17421" y="127968"/>
            <a:ext cx="37062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4</a:t>
            </a:r>
            <a:r>
              <a:rPr lang="fr-FR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. AUTRES EXEMPLES / </a:t>
            </a:r>
            <a:r>
              <a:rPr lang="fr-FR" sz="20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E</a:t>
            </a:r>
            <a:r>
              <a:rPr lang="fr-FR" sz="2000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xemples</a:t>
            </a:r>
            <a:r>
              <a:rPr lang="fr-FR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endParaRPr lang="fr-FR" sz="20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9686" y="5821845"/>
            <a:ext cx="2124481" cy="58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4699000" y="1802640"/>
            <a:ext cx="6179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Calibri" charset="0"/>
                <a:ea typeface="Calibri" charset="0"/>
                <a:cs typeface="Calibri" charset="0"/>
              </a:rPr>
              <a:t>Exemples de titres ou de sous titre </a:t>
            </a:r>
            <a:endParaRPr lang="fr-FR" sz="2400" b="1" dirty="0"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4802512" y="2517483"/>
            <a:ext cx="1442907" cy="0"/>
          </a:xfrm>
          <a:prstGeom prst="line">
            <a:avLst/>
          </a:prstGeom>
          <a:ln w="317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4699000" y="2818101"/>
            <a:ext cx="678698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sed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do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eiusmod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incididunt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ut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labore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et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magna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Ut </a:t>
            </a:r>
            <a:r>
              <a:rPr lang="fr-FR" sz="1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enim</a:t>
            </a:r>
            <a:r>
              <a:rPr lang="fr-FR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ad </a:t>
            </a:r>
            <a:r>
              <a:rPr lang="fr-FR" sz="1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minim</a:t>
            </a:r>
            <a:r>
              <a:rPr lang="fr-FR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veniam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quis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nostrud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exercitation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ullamco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laboris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nisi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ut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aliquip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ex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ea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consequat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Duis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aute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irure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in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reprehenderit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in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voluptate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velit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esse </a:t>
            </a:r>
            <a:endParaRPr lang="fr-FR" sz="1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Clr>
                <a:schemeClr val="accent5"/>
              </a:buClr>
              <a:buFont typeface="Arial" charset="0"/>
              <a:buChar char="•"/>
            </a:pP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Exemple de puce 1</a:t>
            </a:r>
          </a:p>
          <a:p>
            <a:pPr marL="742950" lvl="1" indent="-285750">
              <a:lnSpc>
                <a:spcPct val="150000"/>
              </a:lnSpc>
              <a:buClr>
                <a:schemeClr val="accent5"/>
              </a:buClr>
              <a:buFont typeface="Arial" charset="0"/>
              <a:buChar char="•"/>
            </a:pP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Exemple de puce 2</a:t>
            </a:r>
            <a:endParaRPr lang="fr-FR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742950" lvl="1" indent="-285750">
              <a:lnSpc>
                <a:spcPct val="150000"/>
              </a:lnSpc>
              <a:buClr>
                <a:schemeClr val="accent5"/>
              </a:buClr>
              <a:buFont typeface="Arial" charset="0"/>
              <a:buChar char="•"/>
            </a:pP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Exemple de puce 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742950" lvl="1" indent="-285750">
              <a:lnSpc>
                <a:spcPct val="150000"/>
              </a:lnSpc>
              <a:buClr>
                <a:schemeClr val="accent5"/>
              </a:buClr>
              <a:buFont typeface="Arial" charset="0"/>
              <a:buChar char="•"/>
            </a:pP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Exemple de puce 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7200" y="1434164"/>
            <a:ext cx="3818467" cy="4523873"/>
          </a:xfrm>
          <a:prstGeom prst="rect">
            <a:avLst/>
          </a:prstGeom>
          <a:solidFill>
            <a:schemeClr val="accent5"/>
          </a:solidFill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863217" y="1814981"/>
            <a:ext cx="31604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Exemple de rappel</a:t>
            </a:r>
            <a:endParaRPr lang="fr-F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863217" y="2516623"/>
            <a:ext cx="300643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>
                <a:solidFill>
                  <a:schemeClr val="bg1"/>
                </a:solidFill>
              </a:rPr>
              <a:t>Lorem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  <a:r>
              <a:rPr lang="fr-FR" sz="1600" dirty="0" err="1">
                <a:solidFill>
                  <a:schemeClr val="bg1"/>
                </a:solidFill>
              </a:rPr>
              <a:t>ipsum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  <a:r>
              <a:rPr lang="fr-FR" sz="1600" dirty="0" err="1">
                <a:solidFill>
                  <a:schemeClr val="bg1"/>
                </a:solidFill>
              </a:rPr>
              <a:t>dolor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  <a:r>
              <a:rPr lang="fr-FR" sz="1600" dirty="0" err="1">
                <a:solidFill>
                  <a:schemeClr val="bg1"/>
                </a:solidFill>
              </a:rPr>
              <a:t>sit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  <a:r>
              <a:rPr lang="fr-FR" sz="1600" dirty="0" err="1">
                <a:solidFill>
                  <a:schemeClr val="bg1"/>
                </a:solidFill>
              </a:rPr>
              <a:t>amet</a:t>
            </a:r>
            <a:r>
              <a:rPr lang="fr-FR" sz="1600" dirty="0">
                <a:solidFill>
                  <a:schemeClr val="bg1"/>
                </a:solidFill>
              </a:rPr>
              <a:t>, </a:t>
            </a:r>
            <a:r>
              <a:rPr lang="fr-FR" sz="1600" dirty="0" err="1">
                <a:solidFill>
                  <a:schemeClr val="bg1"/>
                </a:solidFill>
              </a:rPr>
              <a:t>consectetur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  <a:r>
              <a:rPr lang="fr-FR" sz="1600" dirty="0" err="1">
                <a:solidFill>
                  <a:schemeClr val="bg1"/>
                </a:solidFill>
              </a:rPr>
              <a:t>adipiscing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  <a:r>
              <a:rPr lang="fr-FR" sz="1600" dirty="0" err="1">
                <a:solidFill>
                  <a:schemeClr val="bg1"/>
                </a:solidFill>
              </a:rPr>
              <a:t>elit</a:t>
            </a:r>
            <a:r>
              <a:rPr lang="fr-FR" sz="1600" dirty="0">
                <a:solidFill>
                  <a:schemeClr val="bg1"/>
                </a:solidFill>
              </a:rPr>
              <a:t>, </a:t>
            </a:r>
            <a:r>
              <a:rPr lang="fr-FR" sz="1600" dirty="0" err="1">
                <a:solidFill>
                  <a:schemeClr val="bg1"/>
                </a:solidFill>
              </a:rPr>
              <a:t>sed</a:t>
            </a:r>
            <a:r>
              <a:rPr lang="fr-FR" sz="1600" dirty="0">
                <a:solidFill>
                  <a:schemeClr val="bg1"/>
                </a:solidFill>
              </a:rPr>
              <a:t> do </a:t>
            </a:r>
            <a:r>
              <a:rPr lang="fr-FR" sz="1600" dirty="0" err="1">
                <a:solidFill>
                  <a:schemeClr val="bg1"/>
                </a:solidFill>
              </a:rPr>
              <a:t>eiusmod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  <a:r>
              <a:rPr lang="fr-FR" sz="1600" dirty="0" err="1">
                <a:solidFill>
                  <a:schemeClr val="bg1"/>
                </a:solidFill>
              </a:rPr>
              <a:t>tempor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  <a:r>
              <a:rPr lang="fr-FR" sz="1600" dirty="0" err="1">
                <a:solidFill>
                  <a:schemeClr val="bg1"/>
                </a:solidFill>
              </a:rPr>
              <a:t>incididunt</a:t>
            </a:r>
            <a:r>
              <a:rPr lang="fr-FR" sz="1600" dirty="0">
                <a:solidFill>
                  <a:schemeClr val="bg1"/>
                </a:solidFill>
              </a:rPr>
              <a:t> ut </a:t>
            </a:r>
            <a:r>
              <a:rPr lang="fr-FR" sz="1600" dirty="0" err="1">
                <a:solidFill>
                  <a:schemeClr val="bg1"/>
                </a:solidFill>
              </a:rPr>
              <a:t>labore</a:t>
            </a:r>
            <a:r>
              <a:rPr lang="fr-FR" sz="1600" dirty="0">
                <a:solidFill>
                  <a:schemeClr val="bg1"/>
                </a:solidFill>
              </a:rPr>
              <a:t> et </a:t>
            </a:r>
            <a:r>
              <a:rPr lang="fr-FR" sz="1600" dirty="0" err="1">
                <a:solidFill>
                  <a:schemeClr val="bg1"/>
                </a:solidFill>
              </a:rPr>
              <a:t>dolore</a:t>
            </a:r>
            <a:r>
              <a:rPr lang="fr-FR" sz="1600" dirty="0">
                <a:solidFill>
                  <a:schemeClr val="bg1"/>
                </a:solidFill>
              </a:rPr>
              <a:t> magna </a:t>
            </a:r>
            <a:r>
              <a:rPr lang="fr-FR" sz="1600" dirty="0" err="1">
                <a:solidFill>
                  <a:schemeClr val="bg1"/>
                </a:solidFill>
              </a:rPr>
              <a:t>aliqua</a:t>
            </a:r>
            <a:r>
              <a:rPr lang="fr-FR" sz="1600" dirty="0">
                <a:solidFill>
                  <a:schemeClr val="bg1"/>
                </a:solidFill>
              </a:rPr>
              <a:t>. </a:t>
            </a:r>
            <a:r>
              <a:rPr lang="fr-FR" sz="1600" b="1" dirty="0">
                <a:solidFill>
                  <a:schemeClr val="bg1"/>
                </a:solidFill>
              </a:rPr>
              <a:t>Ut </a:t>
            </a:r>
            <a:r>
              <a:rPr lang="fr-FR" sz="1600" b="1" dirty="0" err="1">
                <a:solidFill>
                  <a:schemeClr val="bg1"/>
                </a:solidFill>
              </a:rPr>
              <a:t>enim</a:t>
            </a:r>
            <a:r>
              <a:rPr lang="fr-FR" sz="1600" b="1" dirty="0">
                <a:solidFill>
                  <a:schemeClr val="bg1"/>
                </a:solidFill>
              </a:rPr>
              <a:t> ad </a:t>
            </a:r>
            <a:r>
              <a:rPr lang="fr-FR" sz="1600" b="1" dirty="0" err="1">
                <a:solidFill>
                  <a:schemeClr val="bg1"/>
                </a:solidFill>
              </a:rPr>
              <a:t>minim</a:t>
            </a:r>
            <a:r>
              <a:rPr lang="fr-FR" sz="1600" b="1" dirty="0">
                <a:solidFill>
                  <a:schemeClr val="bg1"/>
                </a:solidFill>
              </a:rPr>
              <a:t> </a:t>
            </a:r>
            <a:r>
              <a:rPr lang="fr-FR" sz="1600" dirty="0" err="1">
                <a:solidFill>
                  <a:schemeClr val="bg1"/>
                </a:solidFill>
              </a:rPr>
              <a:t>veniam</a:t>
            </a:r>
            <a:r>
              <a:rPr lang="fr-FR" sz="1600" dirty="0">
                <a:solidFill>
                  <a:schemeClr val="bg1"/>
                </a:solidFill>
              </a:rPr>
              <a:t>, </a:t>
            </a:r>
            <a:r>
              <a:rPr lang="fr-FR" sz="1600" dirty="0" err="1">
                <a:solidFill>
                  <a:schemeClr val="bg1"/>
                </a:solidFill>
              </a:rPr>
              <a:t>quis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  <a:r>
              <a:rPr lang="fr-FR" sz="1600" dirty="0" err="1">
                <a:solidFill>
                  <a:schemeClr val="bg1"/>
                </a:solidFill>
              </a:rPr>
              <a:t>nostrud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  <a:r>
              <a:rPr lang="fr-FR" sz="1600" dirty="0" err="1">
                <a:solidFill>
                  <a:schemeClr val="bg1"/>
                </a:solidFill>
              </a:rPr>
              <a:t>exercitation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  <a:r>
              <a:rPr lang="fr-FR" sz="1600" dirty="0" err="1">
                <a:solidFill>
                  <a:schemeClr val="bg1"/>
                </a:solidFill>
              </a:rPr>
              <a:t>ullamco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  <a:r>
              <a:rPr lang="fr-FR" sz="1600" dirty="0" err="1">
                <a:solidFill>
                  <a:schemeClr val="bg1"/>
                </a:solidFill>
              </a:rPr>
              <a:t>laboris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  <a:r>
              <a:rPr lang="fr-FR" sz="1600" dirty="0" err="1">
                <a:solidFill>
                  <a:schemeClr val="bg1"/>
                </a:solidFill>
              </a:rPr>
              <a:t>nisi</a:t>
            </a:r>
            <a:r>
              <a:rPr lang="fr-FR" sz="1600" dirty="0">
                <a:solidFill>
                  <a:schemeClr val="bg1"/>
                </a:solidFill>
              </a:rPr>
              <a:t> ut </a:t>
            </a:r>
            <a:r>
              <a:rPr lang="fr-FR" sz="1600" dirty="0" err="1">
                <a:solidFill>
                  <a:schemeClr val="bg1"/>
                </a:solidFill>
              </a:rPr>
              <a:t>aliquip</a:t>
            </a:r>
            <a:r>
              <a:rPr lang="fr-FR" sz="1600" dirty="0">
                <a:solidFill>
                  <a:schemeClr val="bg1"/>
                </a:solidFill>
              </a:rPr>
              <a:t> ex </a:t>
            </a:r>
            <a:r>
              <a:rPr lang="fr-FR" sz="1600" dirty="0" err="1">
                <a:solidFill>
                  <a:schemeClr val="bg1"/>
                </a:solidFill>
              </a:rPr>
              <a:t>ea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  <a:r>
              <a:rPr lang="fr-FR" sz="1600" dirty="0" err="1">
                <a:solidFill>
                  <a:schemeClr val="bg1"/>
                </a:solidFill>
              </a:rPr>
              <a:t>commodo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  <a:r>
              <a:rPr lang="fr-FR" sz="1600" dirty="0" err="1">
                <a:solidFill>
                  <a:schemeClr val="bg1"/>
                </a:solidFill>
              </a:rPr>
              <a:t>consequat</a:t>
            </a:r>
            <a:r>
              <a:rPr lang="fr-FR" sz="1600" dirty="0">
                <a:solidFill>
                  <a:schemeClr val="bg1"/>
                </a:solidFill>
              </a:rPr>
              <a:t>. Duis </a:t>
            </a:r>
            <a:r>
              <a:rPr lang="fr-FR" sz="1600" dirty="0" err="1">
                <a:solidFill>
                  <a:schemeClr val="bg1"/>
                </a:solidFill>
              </a:rPr>
              <a:t>aute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  <a:r>
              <a:rPr lang="fr-FR" sz="1600" dirty="0" err="1">
                <a:solidFill>
                  <a:schemeClr val="bg1"/>
                </a:solidFill>
              </a:rPr>
              <a:t>irure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  <a:r>
              <a:rPr lang="fr-FR" sz="1600" dirty="0" err="1">
                <a:solidFill>
                  <a:schemeClr val="bg1"/>
                </a:solidFill>
              </a:rPr>
              <a:t>dolor</a:t>
            </a:r>
            <a:r>
              <a:rPr lang="fr-FR" sz="1600" dirty="0">
                <a:solidFill>
                  <a:schemeClr val="bg1"/>
                </a:solidFill>
              </a:rPr>
              <a:t> in </a:t>
            </a:r>
            <a:r>
              <a:rPr lang="fr-FR" sz="1600" dirty="0" err="1">
                <a:solidFill>
                  <a:schemeClr val="bg1"/>
                </a:solidFill>
              </a:rPr>
              <a:t>reprehenderit</a:t>
            </a:r>
            <a:r>
              <a:rPr lang="fr-FR" sz="1600" dirty="0">
                <a:solidFill>
                  <a:schemeClr val="bg1"/>
                </a:solidFill>
              </a:rPr>
              <a:t> in </a:t>
            </a:r>
            <a:r>
              <a:rPr lang="fr-FR" sz="1600" dirty="0" err="1">
                <a:solidFill>
                  <a:schemeClr val="bg1"/>
                </a:solidFill>
              </a:rPr>
              <a:t>voluptate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  <a:r>
              <a:rPr lang="fr-FR" sz="1600" dirty="0" err="1">
                <a:solidFill>
                  <a:schemeClr val="bg1"/>
                </a:solidFill>
              </a:rPr>
              <a:t>velit</a:t>
            </a:r>
            <a:r>
              <a:rPr lang="fr-FR" sz="1600" dirty="0">
                <a:solidFill>
                  <a:schemeClr val="bg1"/>
                </a:solidFill>
              </a:rPr>
              <a:t> </a:t>
            </a:r>
            <a:r>
              <a:rPr lang="fr-FR" sz="1600" dirty="0" smtClean="0">
                <a:solidFill>
                  <a:schemeClr val="bg1"/>
                </a:solidFill>
              </a:rPr>
              <a:t>esse</a:t>
            </a:r>
            <a:endParaRPr lang="fr-FR" sz="1600" b="1" dirty="0" smtClean="0">
              <a:solidFill>
                <a:schemeClr val="bg1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17421" y="127968"/>
            <a:ext cx="37062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5. AUTRES EXEMPLES / </a:t>
            </a:r>
            <a:r>
              <a:rPr lang="fr-FR" sz="20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E</a:t>
            </a:r>
            <a:r>
              <a:rPr lang="fr-FR" sz="2000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xemples</a:t>
            </a:r>
            <a:r>
              <a:rPr lang="fr-FR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endParaRPr lang="fr-FR" sz="20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9686" y="5821845"/>
            <a:ext cx="2124481" cy="58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90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Merci de votre attention.</a:t>
            </a:r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44032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7805956" y="2940662"/>
            <a:ext cx="3497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1. ORDRE DU JOUR</a:t>
            </a:r>
            <a:endParaRPr lang="fr-FR" sz="240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03891" y="3402327"/>
            <a:ext cx="3011648" cy="4401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>
                <a:solidFill>
                  <a:schemeClr val="bg1"/>
                </a:solidFill>
                <a:latin typeface="+mj-lt"/>
              </a:rPr>
              <a:t>APPROBATION</a:t>
            </a:r>
          </a:p>
        </p:txBody>
      </p:sp>
    </p:spTree>
    <p:extLst>
      <p:ext uri="{BB962C8B-B14F-4D97-AF65-F5344CB8AC3E}">
        <p14:creationId xmlns:p14="http://schemas.microsoft.com/office/powerpoint/2010/main" val="28130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904688" y="2940662"/>
            <a:ext cx="3497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AUTRES EXEMPLES </a:t>
            </a:r>
            <a:endParaRPr lang="fr-FR" sz="240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02623" y="3402327"/>
            <a:ext cx="30116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>
                <a:solidFill>
                  <a:schemeClr val="bg1"/>
                </a:solidFill>
                <a:latin typeface="+mj-lt"/>
              </a:rPr>
              <a:t>EXEMPLE</a:t>
            </a:r>
          </a:p>
        </p:txBody>
      </p:sp>
    </p:spTree>
    <p:extLst>
      <p:ext uri="{BB962C8B-B14F-4D97-AF65-F5344CB8AC3E}">
        <p14:creationId xmlns:p14="http://schemas.microsoft.com/office/powerpoint/2010/main" val="10698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38354" y="1758530"/>
            <a:ext cx="34970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fr-BE" sz="2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AUTRES</a:t>
            </a:r>
          </a:p>
          <a:p>
            <a:r>
              <a:rPr lang="fr-BE" sz="2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fr-BE" sz="2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EXEMPLES </a:t>
            </a:r>
            <a:endParaRPr lang="fr-FR" sz="240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02421" y="2589527"/>
            <a:ext cx="30116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>
                <a:solidFill>
                  <a:schemeClr val="bg1"/>
                </a:solidFill>
                <a:latin typeface="+mj-lt"/>
              </a:rPr>
              <a:t>EXEMPLE</a:t>
            </a:r>
          </a:p>
        </p:txBody>
      </p:sp>
    </p:spTree>
    <p:extLst>
      <p:ext uri="{BB962C8B-B14F-4D97-AF65-F5344CB8AC3E}">
        <p14:creationId xmlns:p14="http://schemas.microsoft.com/office/powerpoint/2010/main" val="70224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381688" y="2940662"/>
            <a:ext cx="3497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  <a:r>
              <a:rPr lang="fr-BE" sz="2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AUTRES EXEMPLES </a:t>
            </a:r>
            <a:endParaRPr lang="fr-FR" sz="240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79623" y="3402327"/>
            <a:ext cx="30116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>
                <a:solidFill>
                  <a:schemeClr val="bg1"/>
                </a:solidFill>
                <a:latin typeface="+mj-lt"/>
              </a:rPr>
              <a:t>EXEMPLE</a:t>
            </a:r>
          </a:p>
        </p:txBody>
      </p:sp>
    </p:spTree>
    <p:extLst>
      <p:ext uri="{BB962C8B-B14F-4D97-AF65-F5344CB8AC3E}">
        <p14:creationId xmlns:p14="http://schemas.microsoft.com/office/powerpoint/2010/main" val="33718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718422" y="2940662"/>
            <a:ext cx="3497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</a:t>
            </a:r>
            <a:r>
              <a:rPr lang="fr-BE" sz="2400" b="1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AUTRES EXEMPLES </a:t>
            </a:r>
            <a:endParaRPr lang="fr-FR" sz="240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82489" y="3402327"/>
            <a:ext cx="30116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 smtClean="0">
                <a:solidFill>
                  <a:schemeClr val="bg1"/>
                </a:solidFill>
                <a:latin typeface="+mj-lt"/>
              </a:rPr>
              <a:t>EXEMPLE</a:t>
            </a:r>
          </a:p>
        </p:txBody>
      </p:sp>
    </p:spTree>
    <p:extLst>
      <p:ext uri="{BB962C8B-B14F-4D97-AF65-F5344CB8AC3E}">
        <p14:creationId xmlns:p14="http://schemas.microsoft.com/office/powerpoint/2010/main" val="2690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7272866" y="518275"/>
            <a:ext cx="421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latin typeface="Calibri" charset="0"/>
                <a:ea typeface="Calibri" charset="0"/>
                <a:cs typeface="Calibri" charset="0"/>
              </a:rPr>
              <a:t>Présentation d’une fiche projet </a:t>
            </a:r>
            <a:endParaRPr lang="fr-FR" sz="2400" b="1" dirty="0">
              <a:latin typeface="Calibri" charset="0"/>
              <a:ea typeface="Calibri" charset="0"/>
              <a:cs typeface="Calibri" charset="0"/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7386739" y="1140051"/>
            <a:ext cx="1442907" cy="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/>
          <p:cNvSpPr txBox="1"/>
          <p:nvPr/>
        </p:nvSpPr>
        <p:spPr>
          <a:xfrm>
            <a:off x="7289800" y="1315360"/>
            <a:ext cx="427861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sed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do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eiusmod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incididunt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ut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labore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et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magna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Ut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enim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ad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minim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veniam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quis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nostrud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exercitation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ullamco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laboris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nisi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ut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aliquip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ex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ea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consequat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Duis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aute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irure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in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reprehenderit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in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voluptate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velit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esse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cillum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eu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fugiat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nulla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pariatur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Excepteur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sint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occaecat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cupidatat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proident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sunt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in culpa qui officia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deserunt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mollit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anim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id est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laborum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sed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do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eiusmod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incididunt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ut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labore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et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magna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Ut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enim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ad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minim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veniam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quis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nostrud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90900" y="0"/>
            <a:ext cx="9961245" cy="68580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9686" y="5821845"/>
            <a:ext cx="2124481" cy="58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01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257384" y="2500403"/>
            <a:ext cx="455618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sed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do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eiusmod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incididunt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ut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labore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et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magna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Ut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enim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ad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minim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veniam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quis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nostrud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exercitation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ullamco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laboris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nisi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ut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aliquip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ex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ea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consequat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Duis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aute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irure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in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reprehenderit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in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voluptate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velit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esse </a:t>
            </a:r>
            <a:endParaRPr lang="fr-FR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cillum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eu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fugiat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nulla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pariatur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Excepteur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sint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occaecat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cupdatat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non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proident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sunt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257384" y="1282896"/>
            <a:ext cx="25274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latin typeface="Calibri" charset="0"/>
                <a:ea typeface="Calibri" charset="0"/>
                <a:cs typeface="Calibri" charset="0"/>
              </a:rPr>
              <a:t>Exemples de titres</a:t>
            </a:r>
          </a:p>
          <a:p>
            <a:r>
              <a:rPr lang="fr-FR" sz="2400" b="1" dirty="0" smtClean="0">
                <a:latin typeface="Calibri" charset="0"/>
                <a:ea typeface="Calibri" charset="0"/>
                <a:cs typeface="Calibri" charset="0"/>
              </a:rPr>
              <a:t>ou de sous titre </a:t>
            </a:r>
            <a:endParaRPr lang="fr-FR" sz="2400" b="1" dirty="0">
              <a:latin typeface="Calibri" charset="0"/>
              <a:ea typeface="Calibri" charset="0"/>
              <a:cs typeface="Calibri" charset="0"/>
            </a:endParaRPr>
          </a:p>
        </p:txBody>
      </p:sp>
      <p:graphicFrame>
        <p:nvGraphicFramePr>
          <p:cNvPr id="5" name="Graphique 4"/>
          <p:cNvGraphicFramePr/>
          <p:nvPr>
            <p:extLst>
              <p:ext uri="{D42A27DB-BD31-4B8C-83A1-F6EECF244321}">
                <p14:modId xmlns:p14="http://schemas.microsoft.com/office/powerpoint/2010/main" val="927228269"/>
              </p:ext>
            </p:extLst>
          </p:nvPr>
        </p:nvGraphicFramePr>
        <p:xfrm>
          <a:off x="5448732" y="1194192"/>
          <a:ext cx="6567764" cy="4378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Connecteur droit 9"/>
          <p:cNvCxnSpPr/>
          <p:nvPr/>
        </p:nvCxnSpPr>
        <p:spPr>
          <a:xfrm>
            <a:off x="1333848" y="2283759"/>
            <a:ext cx="1442907" cy="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317421" y="127968"/>
            <a:ext cx="4828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1. </a:t>
            </a:r>
            <a:r>
              <a:rPr lang="fr-BE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INTRODUCTION</a:t>
            </a:r>
            <a:r>
              <a:rPr lang="fr-FR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/ </a:t>
            </a:r>
            <a:r>
              <a:rPr lang="fr-FR" sz="2000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Page de texte et schéma</a:t>
            </a:r>
            <a:endParaRPr lang="fr-FR" sz="20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9686" y="5821845"/>
            <a:ext cx="2124481" cy="58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45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253976"/>
              </p:ext>
            </p:extLst>
          </p:nvPr>
        </p:nvGraphicFramePr>
        <p:xfrm>
          <a:off x="6036476" y="1258132"/>
          <a:ext cx="5701434" cy="4089398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644242"/>
                <a:gridCol w="5057192"/>
              </a:tblGrid>
              <a:tr h="467360">
                <a:tc>
                  <a:txBody>
                    <a:bodyPr/>
                    <a:lstStyle/>
                    <a:p>
                      <a:pPr algn="ctr"/>
                      <a:r>
                        <a:rPr lang="fr-BE" sz="1600" b="1" dirty="0" smtClean="0">
                          <a:latin typeface="Calibri" charset="0"/>
                          <a:ea typeface="Calibri" charset="0"/>
                          <a:cs typeface="Calibri" charset="0"/>
                        </a:rPr>
                        <a:t>1 </a:t>
                      </a:r>
                      <a:endParaRPr lang="fr-BE" sz="1600" b="1" dirty="0">
                        <a:solidFill>
                          <a:srgbClr val="500C1B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600" dirty="0" smtClean="0">
                          <a:latin typeface="Calibri" charset="0"/>
                          <a:ea typeface="Calibri" charset="0"/>
                          <a:cs typeface="Calibri" charset="0"/>
                        </a:rPr>
                        <a:t>Approbation</a:t>
                      </a:r>
                      <a:r>
                        <a:rPr kumimoji="0" lang="fr-BE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Calibri" charset="0"/>
                          <a:ea typeface="Calibri" charset="0"/>
                          <a:cs typeface="Calibri" charset="0"/>
                        </a:rPr>
                        <a:t> de l’ordre du jour</a:t>
                      </a:r>
                      <a:endParaRPr lang="fr-BE" sz="1600" dirty="0"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467360">
                <a:tc>
                  <a:txBody>
                    <a:bodyPr/>
                    <a:lstStyle/>
                    <a:p>
                      <a:pPr algn="ctr"/>
                      <a:r>
                        <a:rPr kumimoji="0" lang="fr-BE" sz="16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Calibri" charset="0"/>
                          <a:ea typeface="Calibri" charset="0"/>
                          <a:cs typeface="Calibri" charset="0"/>
                        </a:rPr>
                        <a:t>2</a:t>
                      </a:r>
                      <a:endParaRPr lang="fr-BE" sz="1600" b="1" dirty="0">
                        <a:solidFill>
                          <a:schemeClr val="accent4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fr-BE" sz="16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uLnTx/>
                          <a:uFillTx/>
                          <a:latin typeface="Calibri" charset="0"/>
                          <a:ea typeface="Calibri" charset="0"/>
                          <a:cs typeface="Calibri" charset="0"/>
                        </a:rPr>
                        <a:t>Approbation du PV du 15 décembre 2016</a:t>
                      </a:r>
                      <a:endParaRPr lang="fr-BE" sz="16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360">
                <a:tc>
                  <a:txBody>
                    <a:bodyPr/>
                    <a:lstStyle/>
                    <a:p>
                      <a:pPr algn="ctr"/>
                      <a:r>
                        <a:rPr kumimoji="0" lang="fr-BE" sz="16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Calibri" charset="0"/>
                          <a:ea typeface="Calibri" charset="0"/>
                          <a:cs typeface="Calibri" charset="0"/>
                        </a:rPr>
                        <a:t>3</a:t>
                      </a:r>
                      <a:endParaRPr lang="fr-BE" sz="1600" b="1" dirty="0">
                        <a:solidFill>
                          <a:schemeClr val="accent4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fr-BE" sz="16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uLnTx/>
                          <a:uFillTx/>
                          <a:latin typeface="Calibri" charset="0"/>
                          <a:ea typeface="Calibri" charset="0"/>
                          <a:cs typeface="Calibri" charset="0"/>
                        </a:rPr>
                        <a:t>Présentation du contexte socio-économique 2017</a:t>
                      </a:r>
                      <a:endParaRPr lang="fr-BE" sz="16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360">
                <a:tc>
                  <a:txBody>
                    <a:bodyPr/>
                    <a:lstStyle/>
                    <a:p>
                      <a:pPr algn="ctr"/>
                      <a:r>
                        <a:rPr lang="fr-BE" sz="1600" b="1" dirty="0" smtClean="0">
                          <a:solidFill>
                            <a:schemeClr val="accent4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4 </a:t>
                      </a:r>
                      <a:endParaRPr lang="fr-BE" sz="1600" b="1" dirty="0">
                        <a:solidFill>
                          <a:schemeClr val="accent4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fr-BE" sz="16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uLnTx/>
                          <a:uFillTx/>
                          <a:latin typeface="Calibri" charset="0"/>
                          <a:ea typeface="Calibri" charset="0"/>
                          <a:cs typeface="Calibri" charset="0"/>
                        </a:rPr>
                        <a:t>Appels à projets FEDER - FSE : état des lieux</a:t>
                      </a:r>
                      <a:endParaRPr lang="fr-BE" sz="16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9986">
                <a:tc>
                  <a:txBody>
                    <a:bodyPr/>
                    <a:lstStyle/>
                    <a:p>
                      <a:pPr algn="ctr"/>
                      <a:r>
                        <a:rPr kumimoji="0" lang="fr-BE" sz="16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uLnTx/>
                          <a:uFillTx/>
                          <a:latin typeface="Calibri" charset="0"/>
                          <a:ea typeface="Calibri" charset="0"/>
                          <a:cs typeface="Calibri" charset="0"/>
                        </a:rPr>
                        <a:t>5 </a:t>
                      </a:r>
                      <a:endParaRPr lang="fr-BE" sz="1600" b="1" dirty="0">
                        <a:solidFill>
                          <a:schemeClr val="accent4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BE" sz="16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uLnTx/>
                          <a:uFillTx/>
                          <a:latin typeface="Calibri" charset="0"/>
                          <a:ea typeface="Calibri" charset="0"/>
                          <a:cs typeface="Calibri" charset="0"/>
                        </a:rPr>
                        <a:t>PO « Wallonie-2020.EU » FEDER modifié : présentation et</a:t>
                      </a:r>
                      <a:r>
                        <a:rPr kumimoji="0" lang="fr-BE" sz="1600" b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uLnTx/>
                          <a:uFillTx/>
                          <a:latin typeface="Calibri" charset="0"/>
                          <a:ea typeface="Calibri" charset="0"/>
                          <a:cs typeface="Calibri" charset="0"/>
                        </a:rPr>
                        <a:t> </a:t>
                      </a:r>
                      <a:r>
                        <a:rPr kumimoji="0" lang="fr-BE" sz="16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uLnTx/>
                          <a:uFillTx/>
                          <a:latin typeface="Calibri" charset="0"/>
                          <a:ea typeface="Calibri" charset="0"/>
                          <a:cs typeface="Calibri" charset="0"/>
                        </a:rPr>
                        <a:t>approbation</a:t>
                      </a:r>
                      <a:endParaRPr lang="fr-BE" sz="16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9986">
                <a:tc>
                  <a:txBody>
                    <a:bodyPr/>
                    <a:lstStyle/>
                    <a:p>
                      <a:pPr algn="ctr"/>
                      <a:r>
                        <a:rPr lang="fr-BE" sz="1600" b="1" dirty="0" smtClean="0">
                          <a:solidFill>
                            <a:schemeClr val="accent4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6 </a:t>
                      </a:r>
                      <a:endParaRPr lang="fr-BE" sz="1600" b="1" dirty="0">
                        <a:solidFill>
                          <a:schemeClr val="accent4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Rapports annuels de mise en œuvre 2016 FEDER/FSE : présentation et approbation</a:t>
                      </a:r>
                      <a:endParaRPr lang="fr-BE" sz="1600" b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9986">
                <a:tc>
                  <a:txBody>
                    <a:bodyPr/>
                    <a:lstStyle/>
                    <a:p>
                      <a:pPr algn="ctr"/>
                      <a:r>
                        <a:rPr lang="fr-BE" sz="1600" b="1" dirty="0" smtClean="0">
                          <a:solidFill>
                            <a:schemeClr val="accent4"/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7</a:t>
                      </a:r>
                      <a:endParaRPr lang="fr-BE" sz="1600" b="1" dirty="0">
                        <a:solidFill>
                          <a:schemeClr val="accent4"/>
                        </a:solid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Calibri" charset="0"/>
                          <a:ea typeface="Calibri" charset="0"/>
                          <a:cs typeface="Calibri" charset="0"/>
                        </a:rPr>
                        <a:t>Mesures FEDER 4.2.1 et 4.2.2 : critères de sélection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892546" y="2475639"/>
            <a:ext cx="455618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sed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do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eiusmod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tempor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incididunt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ut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labore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et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magna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aliqua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Ut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enim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ad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minim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veniam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quis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nostrud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exercitation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ullamco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laboris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nisi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ut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aliquip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ex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ea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commodo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consequat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Duis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aute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irure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in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reprehenderit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in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voluptate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velit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esse </a:t>
            </a:r>
            <a:endParaRPr lang="fr-FR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fr-FR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cillum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dolore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eu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fugiat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nulla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pariatur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Excepteur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sint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occaecat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cupdatat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non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proident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sunt</a:t>
            </a:r>
            <a:r>
              <a:rPr lang="fr-F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</a:t>
            </a:r>
          </a:p>
        </p:txBody>
      </p:sp>
      <p:cxnSp>
        <p:nvCxnSpPr>
          <p:cNvPr id="8" name="Connecteur droit 7"/>
          <p:cNvCxnSpPr/>
          <p:nvPr/>
        </p:nvCxnSpPr>
        <p:spPr>
          <a:xfrm>
            <a:off x="969010" y="2258995"/>
            <a:ext cx="1442907" cy="0"/>
          </a:xfrm>
          <a:prstGeom prst="line">
            <a:avLst/>
          </a:prstGeom>
          <a:ln w="317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863867" y="1236241"/>
            <a:ext cx="25274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>
                <a:latin typeface="Calibri" charset="0"/>
                <a:ea typeface="Calibri" charset="0"/>
                <a:cs typeface="Calibri" charset="0"/>
              </a:rPr>
              <a:t>Exemples de titres</a:t>
            </a:r>
          </a:p>
          <a:p>
            <a:r>
              <a:rPr lang="fr-FR" sz="2400" b="1" dirty="0" smtClean="0">
                <a:latin typeface="Calibri" charset="0"/>
                <a:ea typeface="Calibri" charset="0"/>
                <a:cs typeface="Calibri" charset="0"/>
              </a:rPr>
              <a:t>ou de sous titre </a:t>
            </a:r>
            <a:endParaRPr lang="fr-FR" sz="2400" b="1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17421" y="127968"/>
            <a:ext cx="37062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3. AUTRES EXEMPLES / </a:t>
            </a:r>
            <a:r>
              <a:rPr lang="fr-FR" sz="2000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E</a:t>
            </a:r>
            <a:r>
              <a:rPr lang="fr-FR" sz="2000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xemples</a:t>
            </a:r>
            <a:r>
              <a:rPr lang="fr-FR" sz="20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endParaRPr lang="fr-FR" sz="20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9686" y="5821845"/>
            <a:ext cx="2124481" cy="58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45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mieux">
  <a:themeElements>
    <a:clrScheme name="enmieux 1">
      <a:dk1>
        <a:srgbClr val="000000"/>
      </a:dk1>
      <a:lt1>
        <a:srgbClr val="FFFFFF"/>
      </a:lt1>
      <a:dk2>
        <a:srgbClr val="424242"/>
      </a:dk2>
      <a:lt2>
        <a:srgbClr val="FFFFFF"/>
      </a:lt2>
      <a:accent1>
        <a:srgbClr val="E8386C"/>
      </a:accent1>
      <a:accent2>
        <a:srgbClr val="ED7D31"/>
      </a:accent2>
      <a:accent3>
        <a:srgbClr val="FFD312"/>
      </a:accent3>
      <a:accent4>
        <a:srgbClr val="009FE3"/>
      </a:accent4>
      <a:accent5>
        <a:srgbClr val="CFDC71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mieux" id="{395DC213-F587-0840-A32A-34A1AC936DA3}" vid="{FA2C8B08-1A45-FB45-8D26-18194C03630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</TotalTime>
  <Words>657</Words>
  <Application>Microsoft Office PowerPoint</Application>
  <PresentationFormat>Grand écran</PresentationFormat>
  <Paragraphs>70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</vt:lpstr>
      <vt:lpstr>Tahoma</vt:lpstr>
      <vt:lpstr>enmieux</vt:lpstr>
      <vt:lpstr>Titre de la présentation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Merci de votre attention.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Vivian Gilles</dc:creator>
  <cp:lastModifiedBy>Emilie Paulus</cp:lastModifiedBy>
  <cp:revision>43</cp:revision>
  <dcterms:created xsi:type="dcterms:W3CDTF">2017-06-26T12:26:05Z</dcterms:created>
  <dcterms:modified xsi:type="dcterms:W3CDTF">2018-10-31T11:24:38Z</dcterms:modified>
</cp:coreProperties>
</file>